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2" r:id="rId8"/>
    <p:sldId id="272" r:id="rId9"/>
    <p:sldId id="263" r:id="rId10"/>
    <p:sldId id="271" r:id="rId11"/>
    <p:sldId id="266" r:id="rId12"/>
    <p:sldId id="269" r:id="rId13"/>
    <p:sldId id="265" r:id="rId14"/>
    <p:sldId id="283" r:id="rId15"/>
    <p:sldId id="267" r:id="rId16"/>
    <p:sldId id="268" r:id="rId17"/>
    <p:sldId id="261" r:id="rId18"/>
    <p:sldId id="270" r:id="rId19"/>
    <p:sldId id="274" r:id="rId20"/>
    <p:sldId id="275" r:id="rId21"/>
    <p:sldId id="279" r:id="rId22"/>
    <p:sldId id="273" r:id="rId23"/>
    <p:sldId id="278" r:id="rId24"/>
    <p:sldId id="280" r:id="rId25"/>
    <p:sldId id="281" r:id="rId26"/>
    <p:sldId id="284" r:id="rId27"/>
    <p:sldId id="282" r:id="rId28"/>
    <p:sldId id="285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Benzel" initials="TB" lastIdx="1" clrIdx="0">
    <p:extLst>
      <p:ext uri="{19B8F6BF-5375-455C-9EA6-DF929625EA0E}">
        <p15:presenceInfo xmlns:p15="http://schemas.microsoft.com/office/powerpoint/2012/main" userId="8a282c4c60870b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B8624-800B-4786-91F3-AAF235328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A475A2-5AE8-4986-9364-4162AA8BF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CA66D-2AA5-44CC-A1A2-BB7CD74D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C3DDC-5C93-4272-B41E-9358BC8B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3EBA0-7E74-454A-ACA6-7221E2D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49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16ED9-E94D-49C3-9087-AE968BF4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6195AB-0895-4A3D-8438-7E613049C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538FA8-21BA-4BFC-9733-6F6A5A7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280D5-815F-4BC3-B831-6496C274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F4F2A-8F93-4CD4-8F42-1C3D8A0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68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F5B4B6B-0A1E-4468-93B1-0432065DD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E47931-184B-4E25-B41D-B1290294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E87A8-D19A-4FFB-855C-C2035725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077292-0EC9-4947-A345-C6948013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0C396-F603-42A7-B48F-1880B511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9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F0191-51A3-427F-A207-6C240E8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D1D6C2-2091-4311-83F2-346B2B7E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8152BB-15F6-4327-8450-D86F65C4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992E76-2E1F-43CF-90D6-12C40759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23FBD-E79B-4CE5-8C96-320FF28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264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AB31-14BE-4D2C-8AFF-E7FEF142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A6C55-54E3-4A78-9000-5D4D9D426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B7FA58-53DD-4965-90B3-E8AA25FB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A58ED6-E179-419E-A62A-0A8F852C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838DB-88C2-46F1-83C7-831F31BF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19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4AA26-D170-422D-AEF2-8A208D68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84B50-488F-4511-82B0-1AE67620F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678A6A-2881-4440-A68F-7C56593FD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1E91D7-0ED9-4C96-8596-BC5D5DC0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78D7C8-5921-48E7-A389-AE3D86DA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571B32-D13F-415A-AA99-29B1392D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532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B7198-02C9-4620-995E-B13C9A4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5A0EEA-8002-41EE-8999-50C8D4D6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AB7BE1-50F0-4794-BE70-86B13B86E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FF27D-DE85-42C9-93A6-CDD667584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C80F19-C15E-47DB-BB19-BD184EAD2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1FD48E-8DB5-4E39-BA74-A1B4478B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92B9E6-0040-4814-B129-AC2FEC51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B63710E-67E9-4FE3-B3E3-7B72BD8D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84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4B176-2B97-4F9A-ADBC-F21B0D50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CDE42C-ABCB-4400-B212-D457B77E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58A6B-D313-4CB6-864D-626C2D03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61E9B4-6FB7-43CA-8405-2DA702D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20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150E8-DAC6-46D6-8049-8523B3EC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456E07-30C7-4CC1-B305-4A076241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6D123B-62B9-4BC7-BA2B-B8FF82AA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0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DB9F8-D543-4632-B9BF-FD2A0836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31ED38-D999-4128-9E52-D032D83C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E94103-9281-402C-8236-866F8D517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BA66A0-B142-4BDC-BDAD-DC91769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E85B5A-589C-489E-9D33-33DBF6DC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77A98-30FB-4EAA-808C-7DA0EA55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852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B8241-9F06-4BE5-9700-C79EA2F6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03FCEE-8D2A-4930-A2E7-FDD90B1E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6247AD-9E49-43D8-9F65-865CE0C7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85B71D-3A88-478B-B60C-D5CFEE48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652CCA-FF59-4727-9048-802504D4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AF1FD6-BE1E-4357-A3CE-3D87738A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361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86F554-54CE-487F-8186-3B3F233B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3A72E1-7BCB-4C2A-8CEF-DBF23199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0BBB9-2895-4661-8D13-644C4D844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F168-ADC7-49AB-A9D7-A72D695C8F50}" type="datetimeFigureOut">
              <a:rPr lang="de-DE" smtClean="0"/>
              <a:t>15.05.2021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F9A04-EABC-495A-89B3-72BDEFAF2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AD536A-B814-4CE3-8DAF-EF972E422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D7E2F-CA21-45EF-B0C8-2691375D2B9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52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electronics-diy.com/electronic_schematic.php?id=10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BB909-0D91-44CF-9268-A6B2ED337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5086" y="1122363"/>
            <a:ext cx="5069151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Remote </a:t>
            </a:r>
            <a:br>
              <a:rPr lang="de-DE" dirty="0"/>
            </a:br>
            <a:r>
              <a:rPr lang="de-DE" dirty="0"/>
              <a:t>controlled</a:t>
            </a:r>
            <a:br>
              <a:rPr lang="de-DE" dirty="0"/>
            </a:br>
            <a:r>
              <a:rPr lang="de-DE" dirty="0"/>
              <a:t>fan boat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5276FE-6140-4644-B58B-A411CEC7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762" y="3602038"/>
            <a:ext cx="4900475" cy="1655762"/>
          </a:xfrm>
        </p:spPr>
        <p:txBody>
          <a:bodyPr/>
          <a:lstStyle/>
          <a:p>
            <a:r>
              <a:rPr lang="de-DE" dirty="0"/>
              <a:t>Design &amp; documentation</a:t>
            </a:r>
          </a:p>
          <a:p>
            <a:r>
              <a:rPr lang="de-DE" dirty="0"/>
              <a:t>by Timo Benzel</a:t>
            </a:r>
          </a:p>
          <a:p>
            <a:r>
              <a:rPr lang="de-DE" dirty="0"/>
              <a:t>Tübingen, Germany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95560-4023-4000-BB5D-12D4469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6077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524565" cy="4519757"/>
          </a:xfrm>
        </p:spPr>
        <p:txBody>
          <a:bodyPr>
            <a:normAutofit/>
          </a:bodyPr>
          <a:lstStyle/>
          <a:p>
            <a:r>
              <a:rPr lang="de-DE" dirty="0"/>
              <a:t>The boat </a:t>
            </a:r>
            <a:r>
              <a:rPr lang="de-DE" dirty="0" err="1"/>
              <a:t>stays</a:t>
            </a:r>
            <a:r>
              <a:rPr lang="de-DE" dirty="0"/>
              <a:t> </a:t>
            </a:r>
            <a:r>
              <a:rPr lang="de-DE" dirty="0" err="1"/>
              <a:t>afloat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requirement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fullfilled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Boat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steerable</a:t>
            </a:r>
            <a:r>
              <a:rPr lang="de-DE" dirty="0">
                <a:sym typeface="Wingdings" panose="05000000000000000000" pitchFamily="2" charset="2"/>
              </a:rPr>
              <a:t> and thrust </a:t>
            </a:r>
            <a:r>
              <a:rPr lang="de-DE" dirty="0" err="1">
                <a:sym typeface="Wingdings" panose="05000000000000000000" pitchFamily="2" charset="2"/>
              </a:rPr>
              <a:t>controllable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The boat </a:t>
            </a:r>
            <a:r>
              <a:rPr lang="de-DE" dirty="0" err="1"/>
              <a:t>is</a:t>
            </a:r>
            <a:r>
              <a:rPr lang="de-DE" dirty="0"/>
              <a:t> built out of old/used </a:t>
            </a:r>
            <a:r>
              <a:rPr lang="de-DE" dirty="0" err="1"/>
              <a:t>parts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22D2228-1243-4650-A44E-5D374F22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1703531"/>
            <a:ext cx="504825" cy="5048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3DE9A0E-945A-4459-9907-12480F15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254994"/>
            <a:ext cx="504825" cy="50482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2E6C2A-4CFD-4207-92EC-D1A0B73A0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48625" y="2806457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25" y="1825624"/>
            <a:ext cx="7524565" cy="4519757"/>
          </a:xfrm>
        </p:spPr>
        <p:txBody>
          <a:bodyPr>
            <a:normAutofit/>
          </a:bodyPr>
          <a:lstStyle/>
          <a:p>
            <a:r>
              <a:rPr lang="en-US" dirty="0"/>
              <a:t>the boats </a:t>
            </a:r>
            <a:r>
              <a:rPr lang="en-US" dirty="0" err="1"/>
              <a:t>crosssection</a:t>
            </a:r>
            <a:r>
              <a:rPr lang="en-US" dirty="0"/>
              <a:t> was quite large and non-hydrodynamically shaped, so the bow wave was especially prominent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which caused</a:t>
            </a:r>
          </a:p>
          <a:p>
            <a:pPr lvl="1"/>
            <a:r>
              <a:rPr lang="en-US" dirty="0"/>
              <a:t>increased drag</a:t>
            </a:r>
          </a:p>
          <a:p>
            <a:pPr lvl="1"/>
            <a:r>
              <a:rPr lang="en-US" dirty="0"/>
              <a:t>water spilling into the cavity of the </a:t>
            </a:r>
            <a:r>
              <a:rPr lang="en-US" dirty="0" err="1"/>
              <a:t>styrofoam</a:t>
            </a:r>
            <a:r>
              <a:rPr lang="en-US" dirty="0"/>
              <a:t> blocks</a:t>
            </a:r>
            <a:br>
              <a:rPr lang="en-US" dirty="0"/>
            </a:br>
            <a:r>
              <a:rPr lang="en-US" dirty="0"/>
              <a:t>underneath the electronics (not too bad, but not ok)</a:t>
            </a:r>
          </a:p>
          <a:p>
            <a:pPr lvl="1"/>
            <a:r>
              <a:rPr lang="en-US" dirty="0"/>
              <a:t>smaller max. velocity (ironically especially when thrust is high)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5B8A6C-A872-4239-A3F0-BA224245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423" y="2530997"/>
            <a:ext cx="4015941" cy="208065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0DF18A1-038D-4229-ADF9-817A897C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966975" y="1925898"/>
            <a:ext cx="504825" cy="504825"/>
          </a:xfrm>
          <a:prstGeom prst="rect">
            <a:avLst/>
          </a:prstGeom>
        </p:spPr>
      </p:pic>
      <p:sp>
        <p:nvSpPr>
          <p:cNvPr id="4" name="Geschweifte Klammer links 3">
            <a:extLst>
              <a:ext uri="{FF2B5EF4-FFF2-40B4-BE49-F238E27FC236}">
                <a16:creationId xmlns:a16="http://schemas.microsoft.com/office/drawing/2014/main" id="{CA3F5BFD-09FB-4026-AEC0-91EC397EC45D}"/>
              </a:ext>
            </a:extLst>
          </p:cNvPr>
          <p:cNvSpPr/>
          <p:nvPr/>
        </p:nvSpPr>
        <p:spPr>
          <a:xfrm rot="16200000">
            <a:off x="6297173" y="1994464"/>
            <a:ext cx="275208" cy="1512278"/>
          </a:xfrm>
          <a:prstGeom prst="leftBrace">
            <a:avLst>
              <a:gd name="adj1" fmla="val 68079"/>
              <a:gd name="adj2" fmla="val 50000"/>
            </a:avLst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F9FCE6E1-09B8-4D38-8D92-464B3B8BE8C6}"/>
              </a:ext>
            </a:extLst>
          </p:cNvPr>
          <p:cNvCxnSpPr>
            <a:cxnSpLocks/>
            <a:stCxn id="4" idx="1"/>
          </p:cNvCxnSpPr>
          <p:nvPr/>
        </p:nvCxnSpPr>
        <p:spPr>
          <a:xfrm rot="16200000" flipH="1">
            <a:off x="7284619" y="2038364"/>
            <a:ext cx="1415938" cy="3115623"/>
          </a:xfrm>
          <a:prstGeom prst="bentConnector2">
            <a:avLst/>
          </a:prstGeom>
          <a:ln w="3492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5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1D44-2754-46E5-B1FD-074190EE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CD124-AA61-4AAB-9E52-BC619D1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4"/>
            <a:ext cx="8048440" cy="4519757"/>
          </a:xfrm>
        </p:spPr>
        <p:txBody>
          <a:bodyPr>
            <a:normAutofit/>
          </a:bodyPr>
          <a:lstStyle/>
          <a:p>
            <a:r>
              <a:rPr lang="en-US" dirty="0"/>
              <a:t>The 5V linear voltage regulator reached &gt;60°C even with a huge heat sink, especially when the servo was used a lot</a:t>
            </a:r>
            <a:br>
              <a:rPr lang="en-US" dirty="0"/>
            </a:br>
            <a:r>
              <a:rPr lang="en-US" dirty="0"/>
              <a:t>This temperature was considered to be too high</a:t>
            </a:r>
          </a:p>
          <a:p>
            <a:endParaRPr lang="en-US" dirty="0"/>
          </a:p>
          <a:p>
            <a:r>
              <a:rPr lang="en-US" dirty="0"/>
              <a:t>In version 1 the antenna was </a:t>
            </a:r>
            <a:br>
              <a:rPr lang="en-US" dirty="0"/>
            </a:br>
            <a:r>
              <a:rPr lang="en-US" dirty="0"/>
              <a:t>wound up into a ring </a:t>
            </a:r>
            <a:br>
              <a:rPr lang="en-US" dirty="0"/>
            </a:br>
            <a:r>
              <a:rPr lang="en-US" dirty="0"/>
              <a:t>which decreased the range of good reception to only about 10m; beyond this range the controls would start acting up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834A755A-A563-43A7-BE02-742366F48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8644" y="1690688"/>
            <a:ext cx="1303421" cy="1270998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id="{A17D4906-33B0-46F3-8D79-05B2CFB32CC9}"/>
              </a:ext>
            </a:extLst>
          </p:cNvPr>
          <p:cNvSpPr/>
          <p:nvPr/>
        </p:nvSpPr>
        <p:spPr>
          <a:xfrm>
            <a:off x="9525053" y="1783439"/>
            <a:ext cx="562258" cy="90150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EC5512-9092-4441-AE8F-D57B4D69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46" y="3429000"/>
            <a:ext cx="3359929" cy="266817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1686019-5022-4474-8753-B632140039B6}"/>
              </a:ext>
            </a:extLst>
          </p:cNvPr>
          <p:cNvCxnSpPr>
            <a:cxnSpLocks/>
          </p:cNvCxnSpPr>
          <p:nvPr/>
        </p:nvCxnSpPr>
        <p:spPr>
          <a:xfrm>
            <a:off x="4038600" y="4600575"/>
            <a:ext cx="6219825" cy="162514"/>
          </a:xfrm>
          <a:prstGeom prst="bentConnector3">
            <a:avLst>
              <a:gd name="adj1" fmla="val 50000"/>
            </a:avLst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F4CBBAB2-33D8-4B98-B20A-0885EDDB7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9083" y="1783439"/>
            <a:ext cx="504825" cy="50482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AA8373D-53AA-4955-BC83-CD0AC1F92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218242" y="3960814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version needs to have the ability to generate reverse thrust by </a:t>
            </a:r>
          </a:p>
          <a:p>
            <a:pPr lvl="1"/>
            <a:r>
              <a:rPr lang="en-US" dirty="0"/>
              <a:t>using a full bridge power stage design</a:t>
            </a:r>
          </a:p>
          <a:p>
            <a:pPr lvl="1"/>
            <a:r>
              <a:rPr lang="en-US" dirty="0"/>
              <a:t>Sensing another channel from the receiver telling the </a:t>
            </a:r>
            <a:r>
              <a:rPr lang="en-US" dirty="0" err="1"/>
              <a:t>arduino</a:t>
            </a:r>
            <a:r>
              <a:rPr lang="en-US" dirty="0"/>
              <a:t> to control the </a:t>
            </a:r>
            <a:r>
              <a:rPr lang="en-US" dirty="0" err="1"/>
              <a:t>powerstage</a:t>
            </a:r>
            <a:r>
              <a:rPr lang="en-US" dirty="0"/>
              <a:t> in forward or in reverse</a:t>
            </a:r>
          </a:p>
          <a:p>
            <a:r>
              <a:rPr lang="en-US" dirty="0"/>
              <a:t>Improvements on the previous design:</a:t>
            </a:r>
          </a:p>
          <a:p>
            <a:pPr lvl="1"/>
            <a:r>
              <a:rPr lang="en-US" dirty="0"/>
              <a:t>less drag due to smaller </a:t>
            </a:r>
            <a:r>
              <a:rPr lang="en-US" dirty="0" err="1"/>
              <a:t>crosssection</a:t>
            </a:r>
            <a:r>
              <a:rPr lang="en-US" dirty="0"/>
              <a:t> due to the </a:t>
            </a:r>
            <a:r>
              <a:rPr lang="en-US" dirty="0" err="1"/>
              <a:t>katamaran</a:t>
            </a:r>
            <a:r>
              <a:rPr lang="en-US" dirty="0"/>
              <a:t> design</a:t>
            </a:r>
          </a:p>
          <a:p>
            <a:pPr lvl="1"/>
            <a:r>
              <a:rPr lang="en-US" dirty="0"/>
              <a:t>instead of the use a full-bridge inverter design to create the </a:t>
            </a:r>
            <a:r>
              <a:rPr lang="en-US" dirty="0" err="1"/>
              <a:t>possiblity</a:t>
            </a:r>
            <a:r>
              <a:rPr lang="en-US" dirty="0"/>
              <a:t> of inverting the motor voltages and thus the capability to reverse thrust</a:t>
            </a:r>
          </a:p>
          <a:p>
            <a:pPr lvl="1"/>
            <a:r>
              <a:rPr lang="en-US" dirty="0"/>
              <a:t>replace the linear voltage regulator with a DC-DC step-down converter to generate the 5V with fewer losses and thus smaller temperatures</a:t>
            </a:r>
          </a:p>
          <a:p>
            <a:pPr lvl="1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25626"/>
            <a:ext cx="7296151" cy="46672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new full-bridge </a:t>
            </a:r>
            <a:r>
              <a:rPr lang="en-US" dirty="0" err="1"/>
              <a:t>powerstage</a:t>
            </a:r>
            <a:r>
              <a:rPr lang="en-US" dirty="0"/>
              <a:t> consists of </a:t>
            </a:r>
            <a:br>
              <a:rPr lang="en-US" dirty="0"/>
            </a:br>
            <a:r>
              <a:rPr lang="en-US" dirty="0"/>
              <a:t>4 MOSFETs</a:t>
            </a:r>
          </a:p>
          <a:p>
            <a:r>
              <a:rPr lang="en-US" dirty="0"/>
              <a:t>The </a:t>
            </a:r>
            <a:r>
              <a:rPr lang="en-US" dirty="0" err="1"/>
              <a:t>highside</a:t>
            </a:r>
            <a:r>
              <a:rPr lang="en-US" dirty="0"/>
              <a:t> (H+/H-) MOSFETs are used </a:t>
            </a:r>
            <a:br>
              <a:rPr lang="en-US" dirty="0"/>
            </a:br>
            <a:r>
              <a:rPr lang="en-US" dirty="0"/>
              <a:t>as switches via a level shifter </a:t>
            </a:r>
            <a:br>
              <a:rPr lang="en-US" dirty="0"/>
            </a:br>
            <a:r>
              <a:rPr lang="en-US" dirty="0"/>
              <a:t>with an NPN transistor </a:t>
            </a:r>
            <a:br>
              <a:rPr lang="en-US" dirty="0"/>
            </a:br>
            <a:r>
              <a:rPr lang="en-US" sz="1400" dirty="0"/>
              <a:t>(see also: </a:t>
            </a:r>
            <a:r>
              <a:rPr lang="en-US" sz="1400" dirty="0">
                <a:hlinkClick r:id="rId2"/>
              </a:rPr>
              <a:t>http://electronics-diy.com/electronic_schematic.php?id=1012</a:t>
            </a:r>
            <a:r>
              <a:rPr lang="en-US" sz="1400" dirty="0"/>
              <a:t>) 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lowside</a:t>
            </a:r>
            <a:r>
              <a:rPr lang="en-US" dirty="0"/>
              <a:t> MOSFETs are controlled directly with a PWM signal to control the motor power input</a:t>
            </a:r>
          </a:p>
          <a:p>
            <a:r>
              <a:rPr lang="en-US" dirty="0"/>
              <a:t>for power control the </a:t>
            </a:r>
            <a:r>
              <a:rPr lang="en-US" dirty="0" err="1"/>
              <a:t>lowsides</a:t>
            </a:r>
            <a:r>
              <a:rPr lang="en-US" dirty="0"/>
              <a:t> are used because the </a:t>
            </a:r>
            <a:r>
              <a:rPr lang="en-US" dirty="0" err="1"/>
              <a:t>lowside</a:t>
            </a:r>
            <a:r>
              <a:rPr lang="en-US" dirty="0"/>
              <a:t> FETs are n-channel MOSFETs which switch much faster than the p-channel </a:t>
            </a:r>
            <a:r>
              <a:rPr lang="en-US" dirty="0" err="1"/>
              <a:t>highside</a:t>
            </a:r>
            <a:r>
              <a:rPr lang="en-US" dirty="0"/>
              <a:t> MOSFETs </a:t>
            </a:r>
            <a:br>
              <a:rPr lang="en-US" dirty="0"/>
            </a:br>
            <a:r>
              <a:rPr lang="en-US" dirty="0"/>
              <a:t>(probably due to my poor circuit design :D)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BA5A63-4FDB-44FA-BCDE-2A4536D92E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6154" y="329839"/>
            <a:ext cx="2207695" cy="25427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2EAE25-7D13-4DAE-9FA4-2DD1FA18E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75" y="3496733"/>
            <a:ext cx="4505325" cy="3131076"/>
          </a:xfrm>
          <a:prstGeom prst="rect">
            <a:avLst/>
          </a:prstGeom>
        </p:spPr>
      </p:pic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29DE502F-8B91-4DD3-B2FA-7E6351F96D2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536489" y="3089429"/>
            <a:ext cx="4678533" cy="110970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5F8C2DD0-5C20-440C-AF0D-254489E57025}"/>
              </a:ext>
            </a:extLst>
          </p:cNvPr>
          <p:cNvSpPr/>
          <p:nvPr/>
        </p:nvSpPr>
        <p:spPr>
          <a:xfrm>
            <a:off x="8797771" y="4199138"/>
            <a:ext cx="834502" cy="12517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4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90E9EA-3045-468C-8660-0ADEACD7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873"/>
            <a:ext cx="10067925" cy="540012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975" y="1486448"/>
            <a:ext cx="3086100" cy="259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wiring</a:t>
            </a:r>
            <a:r>
              <a:rPr lang="de-DE" dirty="0"/>
              <a:t> of </a:t>
            </a:r>
            <a:r>
              <a:rPr lang="de-DE" dirty="0" err="1"/>
              <a:t>version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32161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D06B-7931-49F5-AC92-6010026B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9858375" cy="1325563"/>
          </a:xfrm>
        </p:spPr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DF08442-7AA7-4751-8C1B-E0651288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825625"/>
            <a:ext cx="597036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was </a:t>
            </a:r>
            <a:r>
              <a:rPr lang="de-DE" dirty="0" err="1"/>
              <a:t>screwed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two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wooden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be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the styrofoam with </a:t>
            </a:r>
            <a:r>
              <a:rPr lang="de-DE" dirty="0" err="1"/>
              <a:t>screws</a:t>
            </a:r>
            <a:r>
              <a:rPr lang="de-DE" dirty="0"/>
              <a:t> </a:t>
            </a:r>
            <a:r>
              <a:rPr lang="de-DE" dirty="0" err="1"/>
              <a:t>supported</a:t>
            </a:r>
            <a:r>
              <a:rPr lang="de-DE" dirty="0"/>
              <a:t> by </a:t>
            </a:r>
            <a:r>
              <a:rPr lang="de-DE" dirty="0" err="1"/>
              <a:t>washers</a:t>
            </a:r>
            <a:r>
              <a:rPr lang="de-DE" dirty="0"/>
              <a:t> and </a:t>
            </a:r>
            <a:r>
              <a:rPr lang="de-DE" dirty="0" err="1"/>
              <a:t>cardboard</a:t>
            </a:r>
            <a:r>
              <a:rPr lang="de-DE" dirty="0"/>
              <a:t> on the </a:t>
            </a:r>
            <a:r>
              <a:rPr lang="de-DE" dirty="0" err="1"/>
              <a:t>ofter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of the </a:t>
            </a:r>
            <a:r>
              <a:rPr lang="de-DE" dirty="0" err="1"/>
              <a:t>foam</a:t>
            </a:r>
            <a:r>
              <a:rPr lang="de-DE" dirty="0"/>
              <a:t> block</a:t>
            </a:r>
          </a:p>
          <a:p>
            <a:r>
              <a:rPr lang="de-DE" dirty="0"/>
              <a:t>The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be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a </a:t>
            </a:r>
            <a:r>
              <a:rPr lang="de-DE" dirty="0" err="1"/>
              <a:t>thick</a:t>
            </a:r>
            <a:r>
              <a:rPr lang="de-DE" dirty="0"/>
              <a:t> </a:t>
            </a:r>
            <a:r>
              <a:rPr lang="de-DE" dirty="0" err="1"/>
              <a:t>wire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to the styrofoam</a:t>
            </a:r>
            <a:br>
              <a:rPr lang="de-DE" dirty="0"/>
            </a:br>
            <a:r>
              <a:rPr lang="de-DE" dirty="0"/>
              <a:t>to </a:t>
            </a:r>
            <a:r>
              <a:rPr lang="de-DE" dirty="0" err="1"/>
              <a:t>maximize</a:t>
            </a:r>
            <a:r>
              <a:rPr lang="de-DE" dirty="0"/>
              <a:t> ist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to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reception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F4C2EE-A67D-412A-98EF-24A732C3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3471" r="26093" b="5325"/>
          <a:stretch/>
        </p:blipFill>
        <p:spPr>
          <a:xfrm>
            <a:off x="6437092" y="1409699"/>
            <a:ext cx="5650133" cy="53308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D86351F-545E-407E-894E-499788DF2DC4}"/>
              </a:ext>
            </a:extLst>
          </p:cNvPr>
          <p:cNvCxnSpPr/>
          <p:nvPr/>
        </p:nvCxnSpPr>
        <p:spPr>
          <a:xfrm>
            <a:off x="5981700" y="4057650"/>
            <a:ext cx="2962275" cy="1543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D454524-3C67-4615-8E53-FAE55223EC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81" t="14137" r="18430" b="37705"/>
          <a:stretch/>
        </p:blipFill>
        <p:spPr>
          <a:xfrm>
            <a:off x="9020175" y="0"/>
            <a:ext cx="3171825" cy="2304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34F321-9EDF-458F-9EFF-3C4FFB6909BD}"/>
              </a:ext>
            </a:extLst>
          </p:cNvPr>
          <p:cNvCxnSpPr>
            <a:cxnSpLocks/>
          </p:cNvCxnSpPr>
          <p:nvPr/>
        </p:nvCxnSpPr>
        <p:spPr>
          <a:xfrm flipV="1">
            <a:off x="6096000" y="1257300"/>
            <a:ext cx="3902869" cy="1190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723D4AB-3591-4914-9910-7311098741CB}"/>
              </a:ext>
            </a:extLst>
          </p:cNvPr>
          <p:cNvCxnSpPr>
            <a:cxnSpLocks/>
          </p:cNvCxnSpPr>
          <p:nvPr/>
        </p:nvCxnSpPr>
        <p:spPr>
          <a:xfrm>
            <a:off x="5981700" y="4972050"/>
            <a:ext cx="600075" cy="85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3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1325563"/>
          </a:xfrm>
        </p:spPr>
        <p:txBody>
          <a:bodyPr/>
          <a:lstStyle/>
          <a:p>
            <a:r>
              <a:rPr lang="de-DE" dirty="0"/>
              <a:t>Version 2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67500" cy="4667249"/>
          </a:xfrm>
        </p:spPr>
        <p:txBody>
          <a:bodyPr>
            <a:normAutofit/>
          </a:bodyPr>
          <a:lstStyle/>
          <a:p>
            <a:r>
              <a:rPr lang="en-US" dirty="0"/>
              <a:t>Usually these hair dryer fans work with AC voltage, which is why they have a rectifier attached between the power supply and the connectors to the brushes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now that we want to apply negative voltages to the motor, we need to remove the rectifier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But: leave the intermediate circuit </a:t>
            </a:r>
            <a:r>
              <a:rPr lang="en-US" dirty="0" err="1">
                <a:sym typeface="Wingdings" panose="05000000000000000000" pitchFamily="2" charset="2"/>
              </a:rPr>
              <a:t>capcitor</a:t>
            </a:r>
            <a:r>
              <a:rPr lang="en-US" dirty="0">
                <a:sym typeface="Wingdings" panose="05000000000000000000" pitchFamily="2" charset="2"/>
              </a:rPr>
              <a:t> on there. It makes sure, that the high voltage sparks from the brushes does not affect your power electronics too much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7108" y="1978024"/>
            <a:ext cx="3618051" cy="39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3835" cy="4351338"/>
          </a:xfrm>
        </p:spPr>
        <p:txBody>
          <a:bodyPr>
            <a:normAutofit/>
          </a:bodyPr>
          <a:lstStyle/>
          <a:p>
            <a:r>
              <a:rPr lang="en-US" dirty="0"/>
              <a:t>The range is much larger now  &gt; 20m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the straightened antenna design works well</a:t>
            </a:r>
          </a:p>
          <a:p>
            <a:r>
              <a:rPr lang="en-US" dirty="0"/>
              <a:t>the fan was facing upward which caused a torque pushing down the bow of the boat which still caused:</a:t>
            </a:r>
          </a:p>
          <a:p>
            <a:pPr lvl="1"/>
            <a:r>
              <a:rPr lang="en-US" dirty="0"/>
              <a:t>increased drag</a:t>
            </a:r>
          </a:p>
          <a:p>
            <a:pPr lvl="1"/>
            <a:r>
              <a:rPr lang="en-US" dirty="0"/>
              <a:t>smaller max. velocity (ironically especially </a:t>
            </a:r>
          </a:p>
          <a:p>
            <a:pPr lvl="1"/>
            <a:r>
              <a:rPr lang="en-US" dirty="0"/>
              <a:t>less thrust being directed forward but downward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182034" y="3347170"/>
            <a:ext cx="504825" cy="50482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D8C89A1-9811-4EE4-BC85-56448A3AC0FE}"/>
              </a:ext>
            </a:extLst>
          </p:cNvPr>
          <p:cNvGrpSpPr/>
          <p:nvPr/>
        </p:nvGrpSpPr>
        <p:grpSpPr>
          <a:xfrm>
            <a:off x="8211844" y="3260434"/>
            <a:ext cx="3724994" cy="1481720"/>
            <a:chOff x="8342193" y="4142000"/>
            <a:chExt cx="3724994" cy="148172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A0BF61-9564-4E3F-9673-0F6C54267C1D}"/>
                </a:ext>
              </a:extLst>
            </p:cNvPr>
            <p:cNvSpPr/>
            <p:nvPr/>
          </p:nvSpPr>
          <p:spPr>
            <a:xfrm>
              <a:off x="9278478" y="5088297"/>
              <a:ext cx="2086252" cy="3965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301949DA-7C69-46E6-980A-381ACAD2A4C6}"/>
                </a:ext>
              </a:extLst>
            </p:cNvPr>
            <p:cNvSpPr/>
            <p:nvPr/>
          </p:nvSpPr>
          <p:spPr>
            <a:xfrm rot="15248338">
              <a:off x="9322319" y="4521116"/>
              <a:ext cx="516549" cy="389093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809F36-4BCA-45C8-9B6E-AFB3DEDA5757}"/>
                </a:ext>
              </a:extLst>
            </p:cNvPr>
            <p:cNvSpPr/>
            <p:nvPr/>
          </p:nvSpPr>
          <p:spPr>
            <a:xfrm>
              <a:off x="9571166" y="4928499"/>
              <a:ext cx="173115" cy="1953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13F2F4B-7E2A-4600-9E08-EAF8C7EFC524}"/>
                </a:ext>
              </a:extLst>
            </p:cNvPr>
            <p:cNvSpPr txBox="1"/>
            <p:nvPr/>
          </p:nvSpPr>
          <p:spPr>
            <a:xfrm>
              <a:off x="9357421" y="4534992"/>
              <a:ext cx="559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fan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F6A03F3F-AD62-473A-8031-7B3D250F70F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V="1">
              <a:off x="9767733" y="4496784"/>
              <a:ext cx="631556" cy="16570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6D41FDF-1214-4E86-9E69-EC1108D1E2E8}"/>
                </a:ext>
              </a:extLst>
            </p:cNvPr>
            <p:cNvCxnSpPr>
              <a:cxnSpLocks/>
            </p:cNvCxnSpPr>
            <p:nvPr/>
          </p:nvCxnSpPr>
          <p:spPr>
            <a:xfrm>
              <a:off x="9767733" y="4468437"/>
              <a:ext cx="620454" cy="7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CE9AFBA-401E-4CF0-963B-9F6E5A15125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 flipV="1">
              <a:off x="9757872" y="4449105"/>
              <a:ext cx="9861" cy="2133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D5F8E19-3F90-40F7-BC07-87781120700D}"/>
                </a:ext>
              </a:extLst>
            </p:cNvPr>
            <p:cNvSpPr txBox="1"/>
            <p:nvPr/>
          </p:nvSpPr>
          <p:spPr>
            <a:xfrm>
              <a:off x="10306539" y="4394971"/>
              <a:ext cx="76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F0"/>
                  </a:solidFill>
                </a:rPr>
                <a:t>thrust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E9B985F-BB6F-4552-97A1-A4D4CD30D27D}"/>
                </a:ext>
              </a:extLst>
            </p:cNvPr>
            <p:cNvSpPr txBox="1"/>
            <p:nvPr/>
          </p:nvSpPr>
          <p:spPr>
            <a:xfrm>
              <a:off x="9657723" y="4142000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Forward thrust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A5A2DB0-D6E1-4045-9131-7F506D9761C3}"/>
                </a:ext>
              </a:extLst>
            </p:cNvPr>
            <p:cNvSpPr txBox="1"/>
            <p:nvPr/>
          </p:nvSpPr>
          <p:spPr>
            <a:xfrm>
              <a:off x="8342193" y="4260161"/>
              <a:ext cx="1265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16" name="Bogen 15">
              <a:extLst>
                <a:ext uri="{FF2B5EF4-FFF2-40B4-BE49-F238E27FC236}">
                  <a16:creationId xmlns:a16="http://schemas.microsoft.com/office/drawing/2014/main" id="{886121E1-B962-44A0-87C4-7C10B13F50AD}"/>
                </a:ext>
              </a:extLst>
            </p:cNvPr>
            <p:cNvSpPr/>
            <p:nvPr/>
          </p:nvSpPr>
          <p:spPr>
            <a:xfrm>
              <a:off x="9934654" y="4833764"/>
              <a:ext cx="843629" cy="789956"/>
            </a:xfrm>
            <a:prstGeom prst="arc">
              <a:avLst>
                <a:gd name="adj1" fmla="val 14626940"/>
                <a:gd name="adj2" fmla="val 0"/>
              </a:avLst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56C1031-C477-4224-87EA-9850F0762E2F}"/>
                </a:ext>
              </a:extLst>
            </p:cNvPr>
            <p:cNvSpPr txBox="1"/>
            <p:nvPr/>
          </p:nvSpPr>
          <p:spPr>
            <a:xfrm>
              <a:off x="10801731" y="4826687"/>
              <a:ext cx="1265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FF0000"/>
                  </a:solidFill>
                </a:rPr>
                <a:t>Torque due to </a:t>
              </a:r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0356459-DEF9-4035-9412-9392B908BD33}"/>
                </a:ext>
              </a:extLst>
            </p:cNvPr>
            <p:cNvSpPr txBox="1"/>
            <p:nvPr/>
          </p:nvSpPr>
          <p:spPr>
            <a:xfrm>
              <a:off x="9712324" y="5172110"/>
              <a:ext cx="609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1">
                      <a:lumMod val="75000"/>
                    </a:schemeClr>
                  </a:solidFill>
                </a:rPr>
                <a:t>COM</a:t>
              </a:r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7E4FD96-89B1-4A46-9C0B-9E7367E7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182035" y="1854348"/>
            <a:ext cx="504825" cy="5048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FC58585-3D2A-431D-B30C-5C59E15AD2E8}"/>
              </a:ext>
            </a:extLst>
          </p:cNvPr>
          <p:cNvGrpSpPr/>
          <p:nvPr/>
        </p:nvGrpSpPr>
        <p:grpSpPr>
          <a:xfrm>
            <a:off x="10018903" y="4242242"/>
            <a:ext cx="172352" cy="172352"/>
            <a:chOff x="8993079" y="4935982"/>
            <a:chExt cx="346230" cy="346231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96E84EF-66EF-419A-AB4B-4C51E29539ED}"/>
                </a:ext>
              </a:extLst>
            </p:cNvPr>
            <p:cNvSpPr/>
            <p:nvPr/>
          </p:nvSpPr>
          <p:spPr>
            <a:xfrm>
              <a:off x="8993079" y="4935982"/>
              <a:ext cx="346230" cy="3462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ilkreis 19">
              <a:extLst>
                <a:ext uri="{FF2B5EF4-FFF2-40B4-BE49-F238E27FC236}">
                  <a16:creationId xmlns:a16="http://schemas.microsoft.com/office/drawing/2014/main" id="{0377B776-ADE4-41E4-B1B7-F604FF01DBFA}"/>
                </a:ext>
              </a:extLst>
            </p:cNvPr>
            <p:cNvSpPr/>
            <p:nvPr/>
          </p:nvSpPr>
          <p:spPr>
            <a:xfrm>
              <a:off x="8993080" y="4935984"/>
              <a:ext cx="346229" cy="346229"/>
            </a:xfrm>
            <a:prstGeom prst="pie">
              <a:avLst>
                <a:gd name="adj1" fmla="val 10762329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ilkreis 20">
              <a:extLst>
                <a:ext uri="{FF2B5EF4-FFF2-40B4-BE49-F238E27FC236}">
                  <a16:creationId xmlns:a16="http://schemas.microsoft.com/office/drawing/2014/main" id="{87EB0839-7612-4C9C-9045-3D8CA4400127}"/>
                </a:ext>
              </a:extLst>
            </p:cNvPr>
            <p:cNvSpPr/>
            <p:nvPr/>
          </p:nvSpPr>
          <p:spPr>
            <a:xfrm>
              <a:off x="8993080" y="4935983"/>
              <a:ext cx="346229" cy="346229"/>
            </a:xfrm>
            <a:prstGeom prst="pie">
              <a:avLst>
                <a:gd name="adj1" fmla="val 21541989"/>
                <a:gd name="adj2" fmla="val 534655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662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1221" cy="4351338"/>
          </a:xfrm>
        </p:spPr>
        <p:txBody>
          <a:bodyPr>
            <a:normAutofit/>
          </a:bodyPr>
          <a:lstStyle/>
          <a:p>
            <a:r>
              <a:rPr lang="en-US" dirty="0"/>
              <a:t>The RC receiver got damaged after the validation at home (reason unknown)</a:t>
            </a:r>
          </a:p>
          <a:p>
            <a:pPr lvl="1"/>
            <a:r>
              <a:rPr lang="en-US" dirty="0"/>
              <a:t>Symptom: All control signals behaved erratic</a:t>
            </a:r>
          </a:p>
          <a:p>
            <a:pPr lvl="1"/>
            <a:r>
              <a:rPr lang="en-US" dirty="0"/>
              <a:t>Root cause lies in the receiver</a:t>
            </a:r>
          </a:p>
          <a:p>
            <a:pPr lvl="1"/>
            <a:r>
              <a:rPr lang="en-US" dirty="0"/>
              <a:t>Origin might be the voltage harmonics in the DC-DC converter, that might have damaged the receiver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35 MHz RC system needs to be replaced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with 2,4 </a:t>
            </a:r>
            <a:r>
              <a:rPr lang="en-US" dirty="0" err="1">
                <a:sym typeface="Wingdings" panose="05000000000000000000" pitchFamily="2" charset="2"/>
              </a:rPr>
              <a:t>Ghz</a:t>
            </a:r>
            <a:r>
              <a:rPr lang="en-US" dirty="0">
                <a:sym typeface="Wingdings" panose="05000000000000000000" pitchFamily="2" charset="2"/>
              </a:rPr>
              <a:t> system (more robust when it comes to disturbances)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129421" y="1821882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01599-BC00-4685-BE4E-577C72AE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A7403-39E3-4948-BC49-C282539C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a remote controlled (RC) boat using </a:t>
            </a:r>
            <a:br>
              <a:rPr lang="de-DE" dirty="0"/>
            </a:br>
            <a:r>
              <a:rPr lang="de-DE" dirty="0"/>
              <a:t>electronic trash such as:</a:t>
            </a:r>
          </a:p>
          <a:p>
            <a:pPr lvl="1"/>
            <a:r>
              <a:rPr lang="de-DE" dirty="0"/>
              <a:t>an old hair dryer fan</a:t>
            </a:r>
          </a:p>
          <a:p>
            <a:pPr lvl="1"/>
            <a:r>
              <a:rPr lang="de-DE" dirty="0"/>
              <a:t>a servo motor to rotate the fan for steering</a:t>
            </a:r>
          </a:p>
          <a:p>
            <a:pPr lvl="1"/>
            <a:r>
              <a:rPr lang="de-DE" dirty="0"/>
              <a:t>two old 12V batteries</a:t>
            </a:r>
          </a:p>
          <a:p>
            <a:pPr lvl="1"/>
            <a:r>
              <a:rPr lang="de-DE" dirty="0"/>
              <a:t>two boards of styrofoam</a:t>
            </a:r>
          </a:p>
          <a:p>
            <a:pPr lvl="1"/>
            <a:r>
              <a:rPr lang="de-DE" dirty="0"/>
              <a:t>a 35MHz RC-sender and receiver </a:t>
            </a:r>
            <a:br>
              <a:rPr lang="de-DE" dirty="0"/>
            </a:br>
            <a:r>
              <a:rPr lang="de-DE" dirty="0"/>
              <a:t>from an old model airplane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A91CAB-4113-4C61-9685-190DE082D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5424" y="148018"/>
            <a:ext cx="1846556" cy="13803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00D2CC-686C-4378-9680-11F20FE5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910" y="2963463"/>
            <a:ext cx="2346343" cy="15214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EF0B8A9-BC53-4A8C-A9EE-60BDAED5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585" y="1528409"/>
            <a:ext cx="1684612" cy="11757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013DD5E-61F2-4D97-B6AA-1F8517CA97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9910" y="4552389"/>
            <a:ext cx="2291963" cy="20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en-US" dirty="0"/>
              <a:t>Power supply output filter needs to be installed</a:t>
            </a:r>
            <a:br>
              <a:rPr lang="en-US" dirty="0"/>
            </a:br>
            <a:r>
              <a:rPr lang="en-US" dirty="0"/>
              <a:t>because the 5V voltage output of the DC-DC converter ripples dramatically with a 2Vpp value at 80 kHz</a:t>
            </a:r>
            <a:br>
              <a:rPr lang="en-US" dirty="0"/>
            </a:br>
            <a:r>
              <a:rPr lang="en-US" dirty="0"/>
              <a:t>this behavior might damage other components as well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8B94A99-1CF6-43A7-8FF1-9790A05A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86" y="3561193"/>
            <a:ext cx="4679272" cy="31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2 – Validation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1AA77-F109-4DD1-AA51-4FF6C898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2658" cy="4351338"/>
          </a:xfrm>
        </p:spPr>
        <p:txBody>
          <a:bodyPr>
            <a:normAutofit/>
          </a:bodyPr>
          <a:lstStyle/>
          <a:p>
            <a:r>
              <a:rPr lang="en-US" dirty="0"/>
              <a:t>There are still issues with the forward-backward direction</a:t>
            </a:r>
          </a:p>
          <a:p>
            <a:pPr lvl="1"/>
            <a:r>
              <a:rPr lang="en-US" dirty="0"/>
              <a:t>When the sender is put into „backward“ and then the receiver is turned on the motor does not react at all </a:t>
            </a:r>
            <a:r>
              <a:rPr lang="en-US" dirty="0">
                <a:sym typeface="Wingdings" panose="05000000000000000000" pitchFamily="2" charset="2"/>
              </a:rPr>
              <a:t> the direction state was undefined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this issue needs to be fixed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D2E0B1-C1A9-409F-ADA2-17F197A75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498445" y="1825625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98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79082-0BEB-4E60-8EE7-BBBAC74D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15B4-2C53-4727-B6E6-25E6C3A7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147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this version needs to have the fan tilted downwards, such that the bow is rising out of the water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 supply output filter needs to be installed</a:t>
            </a:r>
            <a:br>
              <a:rPr lang="en-US" dirty="0"/>
            </a:br>
            <a:r>
              <a:rPr lang="en-US" dirty="0"/>
              <a:t>because the voltage ripples of 2Vpp are too large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35 MHz RC system with 2,4 GHz system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BE6CAC-7AF4-41BD-A9AD-2496D7278D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045" y="4959347"/>
            <a:ext cx="1533528" cy="1533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E4A850-E548-4996-8064-F53B3DD82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667" y="3829050"/>
            <a:ext cx="1054284" cy="12143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1E9FEF-AD28-4F17-B7AE-F2D3CC8A95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42" y="2160586"/>
            <a:ext cx="2658533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AA32F87-8F8F-4AB0-BC73-D2E3C7EC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287" y="3933666"/>
            <a:ext cx="3390881" cy="24646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BD6C8E-2F7A-417D-938F-0E4593A6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3 – Build-up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/>
                  <a:t>Power supply output filter needs to be installed</a:t>
                </a:r>
              </a:p>
              <a:p>
                <a:pPr lvl="1"/>
                <a:r>
                  <a:rPr lang="en-US"/>
                  <a:t>R-C-lowpass filter with a 330µF capacitor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=4.8</m:t>
                    </m:r>
                  </m:oMath>
                </a14:m>
                <a:r>
                  <a:rPr lang="en-US"/>
                  <a:t>k Hz</a:t>
                </a:r>
                <a:br>
                  <a:rPr lang="en-US"/>
                </a:br>
                <a:r>
                  <a:rPr lang="en-US"/>
                  <a:t>which is </a:t>
                </a:r>
                <a:r>
                  <a:rPr lang="en-US">
                    <a:sym typeface="Wingdings" panose="05000000000000000000" pitchFamily="2" charset="2"/>
                  </a:rPr>
                  <a:t>enough telling from the voltage plot over time</a:t>
                </a:r>
              </a:p>
              <a:p>
                <a:pPr lvl="1"/>
                <a:r>
                  <a:rPr lang="en-US"/>
                  <a:t>a 7 ohm resistor was tried, which would have created a 69Hz lowpass; </a:t>
                </a:r>
                <a:br>
                  <a:rPr lang="en-US"/>
                </a:br>
                <a:r>
                  <a:rPr lang="en-US"/>
                  <a:t>though it smoothed the voltage, it was too slow to cover for the servos huge short-time power demands, therefore the resistor was removed and a 0.1Ohm resitance is assumed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B1AA77-F109-4DD1-AA51-4FF6C898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725371"/>
                <a:ext cx="10515600" cy="1854014"/>
              </a:xfrm>
              <a:blipFill>
                <a:blip r:embed="rId3"/>
                <a:stretch>
                  <a:fillRect l="-812" t="-625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E6602E8A-F751-40C3-A24F-AB7D320BC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3" y="3933666"/>
            <a:ext cx="3719744" cy="24646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03FBE7-168B-4256-AF26-8EE6D3C85639}"/>
              </a:ext>
            </a:extLst>
          </p:cNvPr>
          <p:cNvSpPr txBox="1"/>
          <p:nvPr/>
        </p:nvSpPr>
        <p:spPr>
          <a:xfrm>
            <a:off x="772358" y="5049016"/>
            <a:ext cx="3130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</a:rPr>
              <a:t>Raw DC-DC converter output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400AA5-3BD4-428E-9940-4B909F05155B}"/>
              </a:ext>
            </a:extLst>
          </p:cNvPr>
          <p:cNvSpPr txBox="1"/>
          <p:nvPr/>
        </p:nvSpPr>
        <p:spPr>
          <a:xfrm>
            <a:off x="8262364" y="5049016"/>
            <a:ext cx="3018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</a:rPr>
              <a:t>4.8kHz-lowpass</a:t>
            </a:r>
          </a:p>
          <a:p>
            <a:r>
              <a:rPr lang="en-US" sz="2800" b="1">
                <a:solidFill>
                  <a:srgbClr val="FFC000"/>
                </a:solidFill>
              </a:rPr>
              <a:t>under varying load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E2C92AC-436A-4BAB-8DF7-FCA411669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462" y="3933665"/>
            <a:ext cx="3608556" cy="24646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B429FDF-35CA-45DD-B8F5-3F801C2975D8}"/>
              </a:ext>
            </a:extLst>
          </p:cNvPr>
          <p:cNvSpPr txBox="1"/>
          <p:nvPr/>
        </p:nvSpPr>
        <p:spPr>
          <a:xfrm>
            <a:off x="4489166" y="5165965"/>
            <a:ext cx="3353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</a:rPr>
              <a:t>69 Hz-lowpass </a:t>
            </a:r>
            <a:br>
              <a:rPr lang="en-US" sz="2800" b="1">
                <a:solidFill>
                  <a:srgbClr val="FFC000"/>
                </a:solidFill>
              </a:rPr>
            </a:br>
            <a:r>
              <a:rPr lang="en-US" sz="2800" b="1">
                <a:solidFill>
                  <a:srgbClr val="FFC000"/>
                </a:solidFill>
              </a:rPr>
              <a:t>under varying load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58F726-951C-4D45-8308-9DBFBD8E76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933439" y="2806038"/>
            <a:ext cx="504825" cy="504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4957092-6821-43EC-90A8-AC0A29039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9126245" y="1978635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59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555CF-46BA-45AB-A51A-442334F4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Build-up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78C7A-03AC-48EE-9DFC-E6F0D5CC3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04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Neues</a:t>
            </a:r>
            <a:r>
              <a:rPr lang="en-US" dirty="0"/>
              <a:t> System consists of</a:t>
            </a:r>
          </a:p>
          <a:p>
            <a:r>
              <a:rPr lang="en-US" dirty="0"/>
              <a:t>2.4 GHz sender and receiver</a:t>
            </a:r>
          </a:p>
          <a:p>
            <a:r>
              <a:rPr lang="en-US" dirty="0"/>
              <a:t>5V-DC-DC converter </a:t>
            </a:r>
            <a:br>
              <a:rPr lang="en-US" dirty="0"/>
            </a:br>
            <a:r>
              <a:rPr lang="en-US" dirty="0"/>
              <a:t>output capacitor (330µF)</a:t>
            </a:r>
          </a:p>
          <a:p>
            <a:r>
              <a:rPr lang="en-US" dirty="0"/>
              <a:t>SW bugfix concerning </a:t>
            </a:r>
            <a:br>
              <a:rPr lang="en-US" dirty="0"/>
            </a:br>
            <a:r>
              <a:rPr lang="en-US" dirty="0" err="1"/>
              <a:t>fwd</a:t>
            </a:r>
            <a:r>
              <a:rPr lang="en-US" dirty="0"/>
              <a:t>/</a:t>
            </a:r>
            <a:r>
              <a:rPr lang="en-US" dirty="0" err="1"/>
              <a:t>bwd</a:t>
            </a:r>
            <a:r>
              <a:rPr lang="en-US" dirty="0"/>
              <a:t> direction issue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973C14F6-C983-4017-8872-B4305D6F1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4" r="24714" b="7505"/>
          <a:stretch/>
        </p:blipFill>
        <p:spPr>
          <a:xfrm>
            <a:off x="5649158" y="1525295"/>
            <a:ext cx="6542842" cy="495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3 – Build-up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7655" cy="4351338"/>
          </a:xfrm>
        </p:spPr>
        <p:txBody>
          <a:bodyPr/>
          <a:lstStyle/>
          <a:p>
            <a:r>
              <a:rPr lang="en-US"/>
              <a:t>New version also has an decrease fan tilt angle</a:t>
            </a:r>
          </a:p>
          <a:p>
            <a:pPr lvl="1"/>
            <a:r>
              <a:rPr lang="en-US"/>
              <a:t>Old: 	~20°</a:t>
            </a:r>
          </a:p>
          <a:p>
            <a:pPr lvl="1"/>
            <a:r>
              <a:rPr lang="en-US"/>
              <a:t>New: 	~0°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B8B702-30FF-47C8-8376-6F4866D68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18" t="20777" r="17979" b="10501"/>
          <a:stretch/>
        </p:blipFill>
        <p:spPr>
          <a:xfrm>
            <a:off x="7450419" y="3436072"/>
            <a:ext cx="3764835" cy="30572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F4AF123-1D84-4EE5-8F43-8048EE5ED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2" t="26621" r="25833" b="38047"/>
          <a:stretch/>
        </p:blipFill>
        <p:spPr>
          <a:xfrm>
            <a:off x="6751781" y="546606"/>
            <a:ext cx="4692074" cy="24231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F71F8F2-011E-4DA1-B8FE-668DDAE9EE79}"/>
              </a:ext>
            </a:extLst>
          </p:cNvPr>
          <p:cNvSpPr txBox="1"/>
          <p:nvPr/>
        </p:nvSpPr>
        <p:spPr>
          <a:xfrm>
            <a:off x="8007927" y="626942"/>
            <a:ext cx="1089891" cy="553998"/>
          </a:xfrm>
          <a:prstGeom prst="rect">
            <a:avLst/>
          </a:prstGeom>
          <a:noFill/>
          <a:effectLst>
            <a:outerShdw blurRad="12700" dist="38100" dir="36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</a:rPr>
              <a:t>old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A86CB6B-CE1E-48BB-8E0D-F4979449A3BA}"/>
              </a:ext>
            </a:extLst>
          </p:cNvPr>
          <p:cNvSpPr txBox="1"/>
          <p:nvPr/>
        </p:nvSpPr>
        <p:spPr>
          <a:xfrm>
            <a:off x="9879583" y="3447296"/>
            <a:ext cx="1089891" cy="553998"/>
          </a:xfrm>
          <a:prstGeom prst="rect">
            <a:avLst/>
          </a:prstGeom>
          <a:noFill/>
          <a:effectLst>
            <a:outerShdw blurRad="12700" dist="38100" dir="36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720952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Build-up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48400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new RC system has two freely programmable channels</a:t>
            </a:r>
            <a:br>
              <a:rPr lang="de-DE" dirty="0"/>
            </a:br>
            <a:r>
              <a:rPr lang="de-DE" dirty="0"/>
              <a:t>you can assign switches to</a:t>
            </a:r>
          </a:p>
          <a:p>
            <a:r>
              <a:rPr lang="de-DE" dirty="0"/>
              <a:t>I chose to put switch A </a:t>
            </a:r>
            <a:br>
              <a:rPr lang="de-DE" dirty="0"/>
            </a:br>
            <a:r>
              <a:rPr lang="de-DE" dirty="0"/>
              <a:t>on receiver channel 5</a:t>
            </a:r>
          </a:p>
          <a:p>
            <a:r>
              <a:rPr lang="de-DE" dirty="0"/>
              <a:t>I connected channel 5 with my previous input and tuned the fwd/bwd-switch threshold to 1500µs</a:t>
            </a:r>
            <a:br>
              <a:rPr lang="de-DE" dirty="0"/>
            </a:br>
            <a:r>
              <a:rPr lang="de-DE" dirty="0"/>
              <a:t>because the switch generates a PPM signal on channel 5 that goes from </a:t>
            </a:r>
            <a:br>
              <a:rPr lang="de-DE" dirty="0"/>
            </a:br>
            <a:r>
              <a:rPr lang="de-DE" dirty="0"/>
              <a:t>OFF-1000µs  to  ON-2000µs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7BC87EC8-85FC-447B-9770-BB118C482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04" t="46663" r="24714" b="7505"/>
          <a:stretch/>
        </p:blipFill>
        <p:spPr>
          <a:xfrm>
            <a:off x="7619999" y="247649"/>
            <a:ext cx="4467225" cy="4268147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B5C518E-C516-4E16-BEDF-4C069337BB31}"/>
              </a:ext>
            </a:extLst>
          </p:cNvPr>
          <p:cNvCxnSpPr>
            <a:cxnSpLocks/>
          </p:cNvCxnSpPr>
          <p:nvPr/>
        </p:nvCxnSpPr>
        <p:spPr>
          <a:xfrm flipV="1">
            <a:off x="4629150" y="1419226"/>
            <a:ext cx="3667125" cy="1743075"/>
          </a:xfrm>
          <a:prstGeom prst="bentConnector3">
            <a:avLst>
              <a:gd name="adj1" fmla="val 64545"/>
            </a:avLst>
          </a:prstGeom>
          <a:ln w="41275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7DBA75F7-B889-471D-9F10-9DC141BBF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5" b="24800"/>
          <a:stretch/>
        </p:blipFill>
        <p:spPr>
          <a:xfrm>
            <a:off x="7620000" y="4562476"/>
            <a:ext cx="3971925" cy="2193130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D0A633-3401-4D49-BD99-1259B9515555}"/>
              </a:ext>
            </a:extLst>
          </p:cNvPr>
          <p:cNvCxnSpPr>
            <a:cxnSpLocks/>
          </p:cNvCxnSpPr>
          <p:nvPr/>
        </p:nvCxnSpPr>
        <p:spPr>
          <a:xfrm>
            <a:off x="4362450" y="3480444"/>
            <a:ext cx="5981700" cy="1767831"/>
          </a:xfrm>
          <a:prstGeom prst="bentConnector3">
            <a:avLst>
              <a:gd name="adj1" fmla="val 50000"/>
            </a:avLst>
          </a:prstGeom>
          <a:ln w="41275">
            <a:solidFill>
              <a:srgbClr val="FF000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75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668F9-220A-4F97-87D8-B94FDA7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3 –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DF6A9-4ACE-4736-B7B8-9FC7E4C4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Boat is not tilting forward as much</a:t>
            </a:r>
            <a:br>
              <a:rPr lang="en-US" dirty="0"/>
            </a:br>
            <a:r>
              <a:rPr lang="en-US" dirty="0"/>
              <a:t>but still enough to cause a lot of drag</a:t>
            </a:r>
          </a:p>
          <a:p>
            <a:pPr lvl="1"/>
            <a:r>
              <a:rPr lang="en-US" dirty="0"/>
              <a:t>the tilting lever has decreased </a:t>
            </a:r>
          </a:p>
          <a:p>
            <a:pPr lvl="1"/>
            <a:r>
              <a:rPr lang="en-US" dirty="0"/>
              <a:t>reason for tilting:</a:t>
            </a:r>
          </a:p>
          <a:p>
            <a:pPr lvl="2"/>
            <a:r>
              <a:rPr lang="en-US" dirty="0"/>
              <a:t>fan being high above the batteries and</a:t>
            </a:r>
          </a:p>
          <a:p>
            <a:pPr lvl="2"/>
            <a:r>
              <a:rPr lang="en-US" dirty="0"/>
              <a:t>especially with the COM begin high above</a:t>
            </a:r>
            <a:br>
              <a:rPr lang="en-US" dirty="0"/>
            </a:br>
            <a:r>
              <a:rPr lang="en-US" dirty="0"/>
              <a:t>the water line the boat</a:t>
            </a:r>
          </a:p>
          <a:p>
            <a:r>
              <a:rPr lang="en-US" dirty="0"/>
              <a:t>the batteries are unnecessarily heavy</a:t>
            </a:r>
          </a:p>
          <a:p>
            <a:pPr lvl="1"/>
            <a:r>
              <a:rPr lang="en-US" dirty="0"/>
              <a:t>currently: 21,6V, 18 NiMH cells with 3000mAh, weighing 940 g</a:t>
            </a:r>
          </a:p>
          <a:p>
            <a:pPr lvl="1"/>
            <a:r>
              <a:rPr lang="en-US" dirty="0"/>
              <a:t>Option 1: </a:t>
            </a:r>
            <a:br>
              <a:rPr lang="en-US" dirty="0"/>
            </a:br>
            <a:r>
              <a:rPr lang="en-US" dirty="0"/>
              <a:t>AAA NiMH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18 AAA cells with 800mAh weighing 15g x 18 = 270g</a:t>
            </a:r>
            <a:br>
              <a:rPr lang="en-US" dirty="0"/>
            </a:br>
            <a:r>
              <a:rPr lang="en-US" dirty="0"/>
              <a:t>with wires and harness it would be around 300g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less than 1/3 with AAA batteries (amount of stored energy goes down the same factor)</a:t>
            </a:r>
          </a:p>
          <a:p>
            <a:pPr lvl="1"/>
            <a:r>
              <a:rPr lang="en-US" dirty="0"/>
              <a:t>Option 2:</a:t>
            </a:r>
            <a:br>
              <a:rPr lang="en-US" dirty="0"/>
            </a:br>
            <a:r>
              <a:rPr lang="en-US" dirty="0"/>
              <a:t>LiPo battery 6s with 22,2V and 3300mAh weighing 513 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A19CCB-D86F-437E-BB73-1FEE016E2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583293" y="1949911"/>
            <a:ext cx="504825" cy="504825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3765955-562B-490E-BC23-D034D72252EC}"/>
              </a:ext>
            </a:extLst>
          </p:cNvPr>
          <p:cNvGrpSpPr/>
          <p:nvPr/>
        </p:nvGrpSpPr>
        <p:grpSpPr>
          <a:xfrm>
            <a:off x="8402915" y="1490269"/>
            <a:ext cx="3478951" cy="1618217"/>
            <a:chOff x="8624857" y="2842645"/>
            <a:chExt cx="3478951" cy="16182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7EA31F77-A33A-4EF4-8D03-37109C47432D}"/>
                </a:ext>
              </a:extLst>
            </p:cNvPr>
            <p:cNvSpPr/>
            <p:nvPr/>
          </p:nvSpPr>
          <p:spPr>
            <a:xfrm>
              <a:off x="9139251" y="3535970"/>
              <a:ext cx="2086252" cy="7899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FC7BFB95-B7DB-4361-8B0F-3C7BDC7FC89F}"/>
                </a:ext>
              </a:extLst>
            </p:cNvPr>
            <p:cNvSpPr/>
            <p:nvPr/>
          </p:nvSpPr>
          <p:spPr>
            <a:xfrm rot="16200000">
              <a:off x="9183092" y="2968790"/>
              <a:ext cx="516549" cy="389093"/>
            </a:xfrm>
            <a:prstGeom prst="trapezoi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6B35513-EF2B-4186-B4E7-B66038E2D7D1}"/>
                </a:ext>
              </a:extLst>
            </p:cNvPr>
            <p:cNvSpPr/>
            <p:nvPr/>
          </p:nvSpPr>
          <p:spPr>
            <a:xfrm>
              <a:off x="9431939" y="3376173"/>
              <a:ext cx="173115" cy="1953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9CCC071-D438-4756-B431-9F5AF255578C}"/>
                </a:ext>
              </a:extLst>
            </p:cNvPr>
            <p:cNvSpPr txBox="1"/>
            <p:nvPr/>
          </p:nvSpPr>
          <p:spPr>
            <a:xfrm>
              <a:off x="9218194" y="2982666"/>
              <a:ext cx="559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fan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3FC07032-FB15-487A-9913-EE0B207EDE6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9635913" y="3163336"/>
              <a:ext cx="673523" cy="7611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B554925-0A6F-4372-A978-836598F25157}"/>
                </a:ext>
              </a:extLst>
            </p:cNvPr>
            <p:cNvSpPr txBox="1"/>
            <p:nvPr/>
          </p:nvSpPr>
          <p:spPr>
            <a:xfrm>
              <a:off x="10167312" y="2842645"/>
              <a:ext cx="76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F0"/>
                  </a:solidFill>
                </a:rPr>
                <a:t>thrust</a:t>
              </a:r>
            </a:p>
          </p:txBody>
        </p:sp>
        <p:sp>
          <p:nvSpPr>
            <p:cNvPr id="16" name="Bogen 15">
              <a:extLst>
                <a:ext uri="{FF2B5EF4-FFF2-40B4-BE49-F238E27FC236}">
                  <a16:creationId xmlns:a16="http://schemas.microsoft.com/office/drawing/2014/main" id="{3B125884-83E5-47B3-AC69-AE4363E83B7F}"/>
                </a:ext>
              </a:extLst>
            </p:cNvPr>
            <p:cNvSpPr/>
            <p:nvPr/>
          </p:nvSpPr>
          <p:spPr>
            <a:xfrm>
              <a:off x="9795427" y="3281438"/>
              <a:ext cx="843629" cy="789956"/>
            </a:xfrm>
            <a:prstGeom prst="arc">
              <a:avLst>
                <a:gd name="adj1" fmla="val 14626940"/>
                <a:gd name="adj2" fmla="val 0"/>
              </a:avLst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681B444-FE1A-4A2A-89C3-49EF5946E4FB}"/>
                </a:ext>
              </a:extLst>
            </p:cNvPr>
            <p:cNvSpPr txBox="1"/>
            <p:nvPr/>
          </p:nvSpPr>
          <p:spPr>
            <a:xfrm>
              <a:off x="10662504" y="3274361"/>
              <a:ext cx="1265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FF0000"/>
                  </a:solidFill>
                </a:rPr>
                <a:t>Torque due to </a:t>
              </a:r>
              <a:r>
                <a:rPr lang="de-DE" sz="1400" dirty="0" err="1">
                  <a:solidFill>
                    <a:srgbClr val="FF0000"/>
                  </a:solidFill>
                </a:rPr>
                <a:t>upward</a:t>
              </a:r>
              <a:r>
                <a:rPr lang="de-DE" sz="1400" dirty="0">
                  <a:solidFill>
                    <a:srgbClr val="FF0000"/>
                  </a:solidFill>
                </a:rPr>
                <a:t> thrust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50A838B-0C8A-4DBB-8AD7-F0A9C9ACDE39}"/>
                </a:ext>
              </a:extLst>
            </p:cNvPr>
            <p:cNvSpPr txBox="1"/>
            <p:nvPr/>
          </p:nvSpPr>
          <p:spPr>
            <a:xfrm>
              <a:off x="9573097" y="3619784"/>
              <a:ext cx="609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1">
                      <a:lumMod val="75000"/>
                    </a:schemeClr>
                  </a:solidFill>
                </a:rPr>
                <a:t>COM</a:t>
              </a: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D011C231-007B-4E5E-9FE7-18B5994AF0FD}"/>
                </a:ext>
              </a:extLst>
            </p:cNvPr>
            <p:cNvGrpSpPr/>
            <p:nvPr/>
          </p:nvGrpSpPr>
          <p:grpSpPr>
            <a:xfrm>
              <a:off x="10076607" y="3473586"/>
              <a:ext cx="172352" cy="172352"/>
              <a:chOff x="8993079" y="4935982"/>
              <a:chExt cx="346230" cy="346231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F0347E8D-B241-4675-BFA4-AAAAAC6E5F28}"/>
                  </a:ext>
                </a:extLst>
              </p:cNvPr>
              <p:cNvSpPr/>
              <p:nvPr/>
            </p:nvSpPr>
            <p:spPr>
              <a:xfrm>
                <a:off x="8993079" y="4935982"/>
                <a:ext cx="346230" cy="34622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ilkreis 20">
                <a:extLst>
                  <a:ext uri="{FF2B5EF4-FFF2-40B4-BE49-F238E27FC236}">
                    <a16:creationId xmlns:a16="http://schemas.microsoft.com/office/drawing/2014/main" id="{64CE2843-FF61-4F67-8E4E-95D8C75DC219}"/>
                  </a:ext>
                </a:extLst>
              </p:cNvPr>
              <p:cNvSpPr/>
              <p:nvPr/>
            </p:nvSpPr>
            <p:spPr>
              <a:xfrm>
                <a:off x="8993080" y="4935984"/>
                <a:ext cx="346229" cy="346229"/>
              </a:xfrm>
              <a:prstGeom prst="pie">
                <a:avLst>
                  <a:gd name="adj1" fmla="val 10762329"/>
                  <a:gd name="adj2" fmla="val 1620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ilkreis 21">
                <a:extLst>
                  <a:ext uri="{FF2B5EF4-FFF2-40B4-BE49-F238E27FC236}">
                    <a16:creationId xmlns:a16="http://schemas.microsoft.com/office/drawing/2014/main" id="{05397DDF-BFBF-4CC4-A8A7-491EAF8CEFBB}"/>
                  </a:ext>
                </a:extLst>
              </p:cNvPr>
              <p:cNvSpPr/>
              <p:nvPr/>
            </p:nvSpPr>
            <p:spPr>
              <a:xfrm>
                <a:off x="8993080" y="4935983"/>
                <a:ext cx="346229" cy="346229"/>
              </a:xfrm>
              <a:prstGeom prst="pie">
                <a:avLst>
                  <a:gd name="adj1" fmla="val 21541989"/>
                  <a:gd name="adj2" fmla="val 534655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398A7121-EDAD-4433-B01D-BAD754801628}"/>
                </a:ext>
              </a:extLst>
            </p:cNvPr>
            <p:cNvSpPr/>
            <p:nvPr/>
          </p:nvSpPr>
          <p:spPr>
            <a:xfrm>
              <a:off x="8673484" y="3947344"/>
              <a:ext cx="3430324" cy="172351"/>
            </a:xfrm>
            <a:custGeom>
              <a:avLst/>
              <a:gdLst>
                <a:gd name="connsiteX0" fmla="*/ 925 w 3811451"/>
                <a:gd name="connsiteY0" fmla="*/ 213253 h 302036"/>
                <a:gd name="connsiteX1" fmla="*/ 45313 w 3811451"/>
                <a:gd name="connsiteY1" fmla="*/ 239886 h 302036"/>
                <a:gd name="connsiteX2" fmla="*/ 293888 w 3811451"/>
                <a:gd name="connsiteY2" fmla="*/ 189 h 302036"/>
                <a:gd name="connsiteX3" fmla="*/ 577973 w 3811451"/>
                <a:gd name="connsiteY3" fmla="*/ 284274 h 302036"/>
                <a:gd name="connsiteX4" fmla="*/ 879814 w 3811451"/>
                <a:gd name="connsiteY4" fmla="*/ 35699 h 302036"/>
                <a:gd name="connsiteX5" fmla="*/ 1146144 w 3811451"/>
                <a:gd name="connsiteY5" fmla="*/ 239886 h 302036"/>
                <a:gd name="connsiteX6" fmla="*/ 1483496 w 3811451"/>
                <a:gd name="connsiteY6" fmla="*/ 26822 h 302036"/>
                <a:gd name="connsiteX7" fmla="*/ 1900746 w 3811451"/>
                <a:gd name="connsiteY7" fmla="*/ 257641 h 302036"/>
                <a:gd name="connsiteX8" fmla="*/ 2131565 w 3811451"/>
                <a:gd name="connsiteY8" fmla="*/ 53455 h 302036"/>
                <a:gd name="connsiteX9" fmla="*/ 2486672 w 3811451"/>
                <a:gd name="connsiteY9" fmla="*/ 231008 h 302036"/>
                <a:gd name="connsiteX10" fmla="*/ 2717492 w 3811451"/>
                <a:gd name="connsiteY10" fmla="*/ 71210 h 302036"/>
                <a:gd name="connsiteX11" fmla="*/ 3045965 w 3811451"/>
                <a:gd name="connsiteY11" fmla="*/ 302029 h 302036"/>
                <a:gd name="connsiteX12" fmla="*/ 3330051 w 3811451"/>
                <a:gd name="connsiteY12" fmla="*/ 62332 h 302036"/>
                <a:gd name="connsiteX13" fmla="*/ 3543115 w 3811451"/>
                <a:gd name="connsiteY13" fmla="*/ 257641 h 302036"/>
                <a:gd name="connsiteX14" fmla="*/ 3809445 w 3811451"/>
                <a:gd name="connsiteY14" fmla="*/ 115598 h 302036"/>
                <a:gd name="connsiteX15" fmla="*/ 3658525 w 3811451"/>
                <a:gd name="connsiteY15" fmla="*/ 186620 h 302036"/>
                <a:gd name="connsiteX0" fmla="*/ 925 w 3809445"/>
                <a:gd name="connsiteY0" fmla="*/ 213253 h 302036"/>
                <a:gd name="connsiteX1" fmla="*/ 45313 w 3809445"/>
                <a:gd name="connsiteY1" fmla="*/ 239886 h 302036"/>
                <a:gd name="connsiteX2" fmla="*/ 293888 w 3809445"/>
                <a:gd name="connsiteY2" fmla="*/ 189 h 302036"/>
                <a:gd name="connsiteX3" fmla="*/ 577973 w 3809445"/>
                <a:gd name="connsiteY3" fmla="*/ 284274 h 302036"/>
                <a:gd name="connsiteX4" fmla="*/ 879814 w 3809445"/>
                <a:gd name="connsiteY4" fmla="*/ 35699 h 302036"/>
                <a:gd name="connsiteX5" fmla="*/ 1146144 w 3809445"/>
                <a:gd name="connsiteY5" fmla="*/ 239886 h 302036"/>
                <a:gd name="connsiteX6" fmla="*/ 1483496 w 3809445"/>
                <a:gd name="connsiteY6" fmla="*/ 26822 h 302036"/>
                <a:gd name="connsiteX7" fmla="*/ 1900746 w 3809445"/>
                <a:gd name="connsiteY7" fmla="*/ 257641 h 302036"/>
                <a:gd name="connsiteX8" fmla="*/ 2131565 w 3809445"/>
                <a:gd name="connsiteY8" fmla="*/ 53455 h 302036"/>
                <a:gd name="connsiteX9" fmla="*/ 2486672 w 3809445"/>
                <a:gd name="connsiteY9" fmla="*/ 231008 h 302036"/>
                <a:gd name="connsiteX10" fmla="*/ 2717492 w 3809445"/>
                <a:gd name="connsiteY10" fmla="*/ 71210 h 302036"/>
                <a:gd name="connsiteX11" fmla="*/ 3045965 w 3809445"/>
                <a:gd name="connsiteY11" fmla="*/ 302029 h 302036"/>
                <a:gd name="connsiteX12" fmla="*/ 3330051 w 3809445"/>
                <a:gd name="connsiteY12" fmla="*/ 62332 h 302036"/>
                <a:gd name="connsiteX13" fmla="*/ 3543115 w 3809445"/>
                <a:gd name="connsiteY13" fmla="*/ 257641 h 302036"/>
                <a:gd name="connsiteX14" fmla="*/ 3809445 w 3809445"/>
                <a:gd name="connsiteY14" fmla="*/ 115598 h 302036"/>
                <a:gd name="connsiteX0" fmla="*/ 925 w 3738423"/>
                <a:gd name="connsiteY0" fmla="*/ 213253 h 322322"/>
                <a:gd name="connsiteX1" fmla="*/ 45313 w 3738423"/>
                <a:gd name="connsiteY1" fmla="*/ 239886 h 322322"/>
                <a:gd name="connsiteX2" fmla="*/ 293888 w 3738423"/>
                <a:gd name="connsiteY2" fmla="*/ 189 h 322322"/>
                <a:gd name="connsiteX3" fmla="*/ 577973 w 3738423"/>
                <a:gd name="connsiteY3" fmla="*/ 284274 h 322322"/>
                <a:gd name="connsiteX4" fmla="*/ 879814 w 3738423"/>
                <a:gd name="connsiteY4" fmla="*/ 35699 h 322322"/>
                <a:gd name="connsiteX5" fmla="*/ 1146144 w 3738423"/>
                <a:gd name="connsiteY5" fmla="*/ 239886 h 322322"/>
                <a:gd name="connsiteX6" fmla="*/ 1483496 w 3738423"/>
                <a:gd name="connsiteY6" fmla="*/ 26822 h 322322"/>
                <a:gd name="connsiteX7" fmla="*/ 1900746 w 3738423"/>
                <a:gd name="connsiteY7" fmla="*/ 257641 h 322322"/>
                <a:gd name="connsiteX8" fmla="*/ 2131565 w 3738423"/>
                <a:gd name="connsiteY8" fmla="*/ 53455 h 322322"/>
                <a:gd name="connsiteX9" fmla="*/ 2486672 w 3738423"/>
                <a:gd name="connsiteY9" fmla="*/ 231008 h 322322"/>
                <a:gd name="connsiteX10" fmla="*/ 2717492 w 3738423"/>
                <a:gd name="connsiteY10" fmla="*/ 71210 h 322322"/>
                <a:gd name="connsiteX11" fmla="*/ 3045965 w 3738423"/>
                <a:gd name="connsiteY11" fmla="*/ 302029 h 322322"/>
                <a:gd name="connsiteX12" fmla="*/ 3330051 w 3738423"/>
                <a:gd name="connsiteY12" fmla="*/ 62332 h 322322"/>
                <a:gd name="connsiteX13" fmla="*/ 3543115 w 3738423"/>
                <a:gd name="connsiteY13" fmla="*/ 257641 h 322322"/>
                <a:gd name="connsiteX14" fmla="*/ 3738423 w 3738423"/>
                <a:gd name="connsiteY14" fmla="*/ 319785 h 322322"/>
                <a:gd name="connsiteX0" fmla="*/ 125 w 3773134"/>
                <a:gd name="connsiteY0" fmla="*/ 328681 h 336733"/>
                <a:gd name="connsiteX1" fmla="*/ 80024 w 3773134"/>
                <a:gd name="connsiteY1" fmla="*/ 239904 h 336733"/>
                <a:gd name="connsiteX2" fmla="*/ 328599 w 3773134"/>
                <a:gd name="connsiteY2" fmla="*/ 207 h 336733"/>
                <a:gd name="connsiteX3" fmla="*/ 612684 w 3773134"/>
                <a:gd name="connsiteY3" fmla="*/ 284292 h 336733"/>
                <a:gd name="connsiteX4" fmla="*/ 914525 w 3773134"/>
                <a:gd name="connsiteY4" fmla="*/ 35717 h 336733"/>
                <a:gd name="connsiteX5" fmla="*/ 1180855 w 3773134"/>
                <a:gd name="connsiteY5" fmla="*/ 239904 h 336733"/>
                <a:gd name="connsiteX6" fmla="*/ 1518207 w 3773134"/>
                <a:gd name="connsiteY6" fmla="*/ 26840 h 336733"/>
                <a:gd name="connsiteX7" fmla="*/ 1935457 w 3773134"/>
                <a:gd name="connsiteY7" fmla="*/ 257659 h 336733"/>
                <a:gd name="connsiteX8" fmla="*/ 2166276 w 3773134"/>
                <a:gd name="connsiteY8" fmla="*/ 53473 h 336733"/>
                <a:gd name="connsiteX9" fmla="*/ 2521383 w 3773134"/>
                <a:gd name="connsiteY9" fmla="*/ 231026 h 336733"/>
                <a:gd name="connsiteX10" fmla="*/ 2752203 w 3773134"/>
                <a:gd name="connsiteY10" fmla="*/ 71228 h 336733"/>
                <a:gd name="connsiteX11" fmla="*/ 3080676 w 3773134"/>
                <a:gd name="connsiteY11" fmla="*/ 302047 h 336733"/>
                <a:gd name="connsiteX12" fmla="*/ 3364762 w 3773134"/>
                <a:gd name="connsiteY12" fmla="*/ 62350 h 336733"/>
                <a:gd name="connsiteX13" fmla="*/ 3577826 w 3773134"/>
                <a:gd name="connsiteY13" fmla="*/ 257659 h 336733"/>
                <a:gd name="connsiteX14" fmla="*/ 3773134 w 3773134"/>
                <a:gd name="connsiteY14" fmla="*/ 319803 h 33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73134" h="336733">
                  <a:moveTo>
                    <a:pt x="125" y="328681"/>
                  </a:moveTo>
                  <a:cubicBezTo>
                    <a:pt x="-2095" y="359753"/>
                    <a:pt x="25278" y="294650"/>
                    <a:pt x="80024" y="239904"/>
                  </a:cubicBezTo>
                  <a:cubicBezTo>
                    <a:pt x="134770" y="185158"/>
                    <a:pt x="239822" y="-7191"/>
                    <a:pt x="328599" y="207"/>
                  </a:cubicBezTo>
                  <a:cubicBezTo>
                    <a:pt x="417376" y="7605"/>
                    <a:pt x="515030" y="278374"/>
                    <a:pt x="612684" y="284292"/>
                  </a:cubicBezTo>
                  <a:cubicBezTo>
                    <a:pt x="710338" y="290210"/>
                    <a:pt x="819830" y="43115"/>
                    <a:pt x="914525" y="35717"/>
                  </a:cubicBezTo>
                  <a:cubicBezTo>
                    <a:pt x="1009220" y="28319"/>
                    <a:pt x="1080241" y="241383"/>
                    <a:pt x="1180855" y="239904"/>
                  </a:cubicBezTo>
                  <a:cubicBezTo>
                    <a:pt x="1281469" y="238425"/>
                    <a:pt x="1392440" y="23881"/>
                    <a:pt x="1518207" y="26840"/>
                  </a:cubicBezTo>
                  <a:cubicBezTo>
                    <a:pt x="1643974" y="29799"/>
                    <a:pt x="1827446" y="253220"/>
                    <a:pt x="1935457" y="257659"/>
                  </a:cubicBezTo>
                  <a:cubicBezTo>
                    <a:pt x="2043468" y="262098"/>
                    <a:pt x="2068622" y="57912"/>
                    <a:pt x="2166276" y="53473"/>
                  </a:cubicBezTo>
                  <a:cubicBezTo>
                    <a:pt x="2263930" y="49034"/>
                    <a:pt x="2423729" y="228067"/>
                    <a:pt x="2521383" y="231026"/>
                  </a:cubicBezTo>
                  <a:cubicBezTo>
                    <a:pt x="2619037" y="233985"/>
                    <a:pt x="2658988" y="59391"/>
                    <a:pt x="2752203" y="71228"/>
                  </a:cubicBezTo>
                  <a:cubicBezTo>
                    <a:pt x="2845418" y="83065"/>
                    <a:pt x="2978583" y="303527"/>
                    <a:pt x="3080676" y="302047"/>
                  </a:cubicBezTo>
                  <a:cubicBezTo>
                    <a:pt x="3182769" y="300567"/>
                    <a:pt x="3281904" y="69748"/>
                    <a:pt x="3364762" y="62350"/>
                  </a:cubicBezTo>
                  <a:cubicBezTo>
                    <a:pt x="3447620" y="54952"/>
                    <a:pt x="3509764" y="214750"/>
                    <a:pt x="3577826" y="257659"/>
                  </a:cubicBezTo>
                  <a:cubicBezTo>
                    <a:pt x="3645888" y="300568"/>
                    <a:pt x="3753899" y="331640"/>
                    <a:pt x="3773134" y="319803"/>
                  </a:cubicBez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76521D8-7252-476D-B114-48ADD5B6127D}"/>
                </a:ext>
              </a:extLst>
            </p:cNvPr>
            <p:cNvSpPr/>
            <p:nvPr/>
          </p:nvSpPr>
          <p:spPr>
            <a:xfrm>
              <a:off x="8624857" y="4113789"/>
              <a:ext cx="3422141" cy="347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993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E73D4-8160-436F-A476-E290A457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4 -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657AD1-B3CD-4302-B30E-E57A4C2D4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completely new frame </a:t>
            </a:r>
          </a:p>
          <a:p>
            <a:pPr lvl="1"/>
            <a:r>
              <a:rPr lang="en-US" dirty="0"/>
              <a:t>3d printed single shell in a similar shape as a real airboat 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Fan needs to be lower than before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Option 1: switch to a BLDC fan with a servo controlling fins behind the fan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Option 2: stay with the DC fan and get the best out of it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39983F-434B-4391-AA2E-4741DCF0E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9" t="2502" r="10801" b="23504"/>
          <a:stretch/>
        </p:blipFill>
        <p:spPr>
          <a:xfrm>
            <a:off x="9333967" y="1195310"/>
            <a:ext cx="2804027" cy="18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5619F-D9DF-4DEB-B319-DDBF88FA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Requirements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1EFFF-AF21-4C49-8F84-10E098C8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boat shall be built out of used parts </a:t>
            </a:r>
            <a:br>
              <a:rPr lang="en-US" dirty="0"/>
            </a:br>
            <a:r>
              <a:rPr lang="en-US" dirty="0"/>
              <a:t>or already available parts (it is basically a trash boat)</a:t>
            </a:r>
          </a:p>
          <a:p>
            <a:r>
              <a:rPr lang="en-US" dirty="0"/>
              <a:t>the boat has to always stay afloat for all maneuvers</a:t>
            </a:r>
          </a:p>
          <a:p>
            <a:r>
              <a:rPr lang="en-US" dirty="0"/>
              <a:t>the boat has to be steerable within a range of at least 50m</a:t>
            </a:r>
          </a:p>
          <a:p>
            <a:r>
              <a:rPr lang="en-US" dirty="0"/>
              <a:t>the boats thrust shall be controllable via remote control</a:t>
            </a:r>
          </a:p>
          <a:p>
            <a:r>
              <a:rPr lang="en-US" dirty="0"/>
              <a:t>the boat shall not disintegrate itself</a:t>
            </a:r>
          </a:p>
          <a:p>
            <a:r>
              <a:rPr lang="en-US" dirty="0"/>
              <a:t>the boat shall be made as fast as possible with the available parts</a:t>
            </a:r>
          </a:p>
        </p:txBody>
      </p:sp>
    </p:spTree>
    <p:extLst>
      <p:ext uri="{BB962C8B-B14F-4D97-AF65-F5344CB8AC3E}">
        <p14:creationId xmlns:p14="http://schemas.microsoft.com/office/powerpoint/2010/main" val="32210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5990" cy="4351338"/>
          </a:xfrm>
        </p:spPr>
        <p:txBody>
          <a:bodyPr>
            <a:normAutofit/>
          </a:bodyPr>
          <a:lstStyle/>
          <a:p>
            <a:r>
              <a:rPr lang="en-US" dirty="0"/>
              <a:t>Use a primitive setup for the proof-of-concept</a:t>
            </a:r>
          </a:p>
          <a:p>
            <a:pPr lvl="1"/>
            <a:r>
              <a:rPr lang="en-US" dirty="0"/>
              <a:t>Use an emitter circuit to control the power to the motor with PWM</a:t>
            </a:r>
          </a:p>
          <a:p>
            <a:pPr lvl="1"/>
            <a:r>
              <a:rPr lang="en-US" dirty="0"/>
              <a:t>5V linear voltage regulator to power an Arduino Nano and the servo motor</a:t>
            </a:r>
          </a:p>
          <a:p>
            <a:pPr lvl="1"/>
            <a:r>
              <a:rPr lang="en-US" dirty="0"/>
              <a:t>screw the fan directly on the servo‘s plastic mounting cross (you will find a way ;) )</a:t>
            </a:r>
          </a:p>
          <a:p>
            <a:pPr lvl="1"/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5ADF67-E7AC-4E5E-8426-47D07B23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3448975"/>
            <a:ext cx="3012177" cy="28421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9091DFA-F4C4-4702-80D5-EE9CFA51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480" y="710148"/>
            <a:ext cx="3243323" cy="19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Parts used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old hair dryer fan</a:t>
            </a:r>
          </a:p>
          <a:p>
            <a:r>
              <a:rPr lang="en-US" dirty="0"/>
              <a:t>a servo motor to rotate the fan for steering</a:t>
            </a:r>
          </a:p>
          <a:p>
            <a:r>
              <a:rPr lang="en-US" dirty="0"/>
              <a:t>two old 12V batteries</a:t>
            </a:r>
          </a:p>
          <a:p>
            <a:r>
              <a:rPr lang="en-US" dirty="0"/>
              <a:t>two boards of </a:t>
            </a:r>
            <a:r>
              <a:rPr lang="en-US" dirty="0" err="1"/>
              <a:t>styrofoam</a:t>
            </a:r>
            <a:endParaRPr lang="en-US"/>
          </a:p>
          <a:p>
            <a:r>
              <a:rPr lang="en-US"/>
              <a:t>a 35MHz RC-sender and receiver </a:t>
            </a:r>
            <a:br>
              <a:rPr lang="en-US"/>
            </a:br>
            <a:r>
              <a:rPr lang="en-US"/>
              <a:t>from an old model airplane</a:t>
            </a:r>
          </a:p>
          <a:p>
            <a:r>
              <a:rPr lang="en-US"/>
              <a:t>an Arduino Nano</a:t>
            </a:r>
          </a:p>
          <a:p>
            <a:r>
              <a:rPr lang="en-US"/>
              <a:t>5V linear voltage regulator</a:t>
            </a:r>
          </a:p>
          <a:p>
            <a:r>
              <a:rPr lang="en-US"/>
              <a:t>Power MOSFET with 5V Vds threshold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8654" y="96928"/>
            <a:ext cx="1394842" cy="12169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D63283-24AA-499E-A329-1F3D244A67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654" y="2070007"/>
            <a:ext cx="1427280" cy="9255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878666-ED03-49CA-BC97-A6CEFE61AD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592" y="1311369"/>
            <a:ext cx="1086965" cy="7586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B0F74C-7944-4CBC-8561-F661F66F26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1551" y="3032356"/>
            <a:ext cx="1394383" cy="12567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1F9B78-B5CA-4DF6-B69E-EC0C5B591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198" y="4325958"/>
            <a:ext cx="2013751" cy="11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309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by cutting a hole in a small piece of wood/plywood </a:t>
            </a:r>
            <a:br>
              <a:rPr lang="en-US" dirty="0"/>
            </a:br>
            <a:r>
              <a:rPr lang="en-US" dirty="0"/>
              <a:t>on which the servo motor can be mounted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mount fan directly on servo using plastic screws from old </a:t>
            </a:r>
            <a:r>
              <a:rPr lang="en-US" dirty="0" err="1"/>
              <a:t>eletronic</a:t>
            </a:r>
            <a:r>
              <a:rPr lang="en-US" dirty="0"/>
              <a:t> devices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Mount the servo with the fan on top into hole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A1B540-FF4A-40CA-8F3F-B1083EC6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694" y="3648721"/>
            <a:ext cx="2588769" cy="284415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595AC88-09A5-473F-A9BC-2D46B760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424" y="4021583"/>
            <a:ext cx="4087135" cy="24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381" cy="448639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Connect two old 12V batteries in series in order for the output voltage to be high enough to generate enough fan speed</a:t>
            </a:r>
            <a:br>
              <a:rPr lang="en-US" dirty="0"/>
            </a:br>
            <a:r>
              <a:rPr lang="en-US" dirty="0"/>
              <a:t>(if you have different batteries just try out how many you need in order to get the voltage high enough for the fan to get up to speed)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Get a small piece of </a:t>
            </a:r>
            <a:r>
              <a:rPr lang="en-US" dirty="0" err="1"/>
              <a:t>perfboard</a:t>
            </a:r>
            <a:r>
              <a:rPr lang="en-US" dirty="0"/>
              <a:t> and put the components on there according to the schematic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F3D77-51F5-47B4-95E9-EC0879D3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07" y="1997475"/>
            <a:ext cx="6641252" cy="3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9E1960A-E60E-48F8-A691-B9B22073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41" y="1819924"/>
            <a:ext cx="7891259" cy="443883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693FBB-6C07-488C-A505-9B8DCE29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2" b="6796"/>
          <a:stretch/>
        </p:blipFill>
        <p:spPr>
          <a:xfrm>
            <a:off x="8188634" y="1557523"/>
            <a:ext cx="3857625" cy="47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AB658-9BC8-4186-8A77-149A717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1 – Build-up documentation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8B59A-2C7D-4E5B-A101-4F37DD05C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7505" cy="44863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de-DE" dirty="0" err="1"/>
              <a:t>When</a:t>
            </a:r>
            <a:r>
              <a:rPr lang="de-DE" dirty="0"/>
              <a:t> you connect the </a:t>
            </a:r>
            <a:r>
              <a:rPr lang="de-DE" dirty="0" err="1"/>
              <a:t>plywood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to the styrofoam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you </a:t>
            </a:r>
            <a:r>
              <a:rPr lang="de-DE" dirty="0" err="1"/>
              <a:t>are</a:t>
            </a:r>
            <a:r>
              <a:rPr lang="de-DE" dirty="0"/>
              <a:t> using a </a:t>
            </a:r>
            <a:r>
              <a:rPr lang="de-DE" dirty="0" err="1"/>
              <a:t>clamping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with </a:t>
            </a:r>
            <a:r>
              <a:rPr lang="de-DE" dirty="0" err="1"/>
              <a:t>tapping</a:t>
            </a:r>
            <a:r>
              <a:rPr lang="de-DE" dirty="0"/>
              <a:t> </a:t>
            </a:r>
            <a:r>
              <a:rPr lang="de-DE" dirty="0" err="1"/>
              <a:t>screws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glue</a:t>
            </a:r>
            <a:br>
              <a:rPr lang="de-DE" dirty="0"/>
            </a:br>
            <a:r>
              <a:rPr lang="de-DE" dirty="0"/>
              <a:t>I </a:t>
            </a:r>
            <a:r>
              <a:rPr lang="de-DE" dirty="0" err="1"/>
              <a:t>clamped</a:t>
            </a:r>
            <a:r>
              <a:rPr lang="de-DE" dirty="0"/>
              <a:t> the two styrofoam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with two </a:t>
            </a:r>
            <a:r>
              <a:rPr lang="de-DE" dirty="0" err="1"/>
              <a:t>sticks</a:t>
            </a:r>
            <a:r>
              <a:rPr lang="de-DE" dirty="0"/>
              <a:t> of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i put </a:t>
            </a:r>
            <a:r>
              <a:rPr lang="de-DE" dirty="0" err="1"/>
              <a:t>wood</a:t>
            </a:r>
            <a:r>
              <a:rPr lang="de-DE" dirty="0"/>
              <a:t> </a:t>
            </a:r>
            <a:r>
              <a:rPr lang="de-DE" dirty="0" err="1"/>
              <a:t>screws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Careful</a:t>
            </a:r>
            <a:r>
              <a:rPr lang="de-DE" dirty="0"/>
              <a:t>: Test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corrosive</a:t>
            </a:r>
            <a:r>
              <a:rPr lang="de-DE" dirty="0"/>
              <a:t> to the styrofoam (e.g. </a:t>
            </a:r>
            <a:r>
              <a:rPr lang="de-DE" dirty="0" err="1"/>
              <a:t>superglue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thorugh</a:t>
            </a:r>
            <a:r>
              <a:rPr lang="de-DE" dirty="0"/>
              <a:t> styrofoam)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4FE803-4D89-49B2-80E6-B1D0199A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27" y="1690688"/>
            <a:ext cx="5140073" cy="4323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655E98-2E75-41BF-AC5E-79654EEB141F}"/>
              </a:ext>
            </a:extLst>
          </p:cNvPr>
          <p:cNvSpPr txBox="1"/>
          <p:nvPr/>
        </p:nvSpPr>
        <p:spPr>
          <a:xfrm>
            <a:off x="7217546" y="6211669"/>
            <a:ext cx="48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Version 1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swim</a:t>
            </a:r>
            <a:r>
              <a:rPr lang="de-DE" dirty="0"/>
              <a:t> in the </a:t>
            </a:r>
            <a:r>
              <a:rPr lang="de-DE" dirty="0" err="1"/>
              <a:t>bath</a:t>
            </a:r>
            <a:r>
              <a:rPr lang="de-DE" dirty="0"/>
              <a:t> </a:t>
            </a:r>
            <a:r>
              <a:rPr lang="de-DE" dirty="0" err="1"/>
              <a:t>tub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18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1687</Words>
  <Application>Microsoft Office PowerPoint</Application>
  <PresentationFormat>Breitbild</PresentationFormat>
  <Paragraphs>149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</vt:lpstr>
      <vt:lpstr>Remote  controlled fan boat</vt:lpstr>
      <vt:lpstr>Project goal</vt:lpstr>
      <vt:lpstr>Requirements</vt:lpstr>
      <vt:lpstr>Version 1 – Goal</vt:lpstr>
      <vt:lpstr>Version 1 – Parts used</vt:lpstr>
      <vt:lpstr>Version 1 – Build-up documentation</vt:lpstr>
      <vt:lpstr>Version 1 – Build-up documentation</vt:lpstr>
      <vt:lpstr>Version 1 – Build-up documentation</vt:lpstr>
      <vt:lpstr>Version 1 – Build-up documentation</vt:lpstr>
      <vt:lpstr>Version 1 – Validation</vt:lpstr>
      <vt:lpstr>Version 1 – Validation</vt:lpstr>
      <vt:lpstr>Version 1 – Validation</vt:lpstr>
      <vt:lpstr>Version 2 – Goals</vt:lpstr>
      <vt:lpstr>Version 2 – Build-up documentation</vt:lpstr>
      <vt:lpstr>Version 2 – Build-up documentation</vt:lpstr>
      <vt:lpstr>Version 2 – Build-up documentation</vt:lpstr>
      <vt:lpstr>Version 2 – Build-up documentation</vt:lpstr>
      <vt:lpstr>Version 2 – Validation </vt:lpstr>
      <vt:lpstr>Version 2 – Validation </vt:lpstr>
      <vt:lpstr>Version 2 – Validation </vt:lpstr>
      <vt:lpstr>Version 2 – Validation </vt:lpstr>
      <vt:lpstr>Version 3 – Goals</vt:lpstr>
      <vt:lpstr>Version 3 – Build-up</vt:lpstr>
      <vt:lpstr>Version 3 – Build-up</vt:lpstr>
      <vt:lpstr>Version 3 – Build-up</vt:lpstr>
      <vt:lpstr>Version 3 – Build-up</vt:lpstr>
      <vt:lpstr>Version 3 – Validation</vt:lpstr>
      <vt:lpstr>Version 4 -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 controlled fan boat</dc:title>
  <dc:creator>Timo Benzel</dc:creator>
  <cp:lastModifiedBy>Timo Benzel</cp:lastModifiedBy>
  <cp:revision>165</cp:revision>
  <dcterms:created xsi:type="dcterms:W3CDTF">2021-04-30T20:02:38Z</dcterms:created>
  <dcterms:modified xsi:type="dcterms:W3CDTF">2021-05-15T19:13:54Z</dcterms:modified>
</cp:coreProperties>
</file>